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emf" ContentType="image/x-emf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802" r:id="rId2"/>
  </p:sldMasterIdLst>
  <p:sldIdLst>
    <p:sldId id="259" r:id="rId3"/>
    <p:sldId id="262" r:id="rId4"/>
    <p:sldId id="265" r:id="rId5"/>
    <p:sldId id="268" r:id="rId6"/>
    <p:sldId id="271" r:id="rId7"/>
    <p:sldId id="274" r:id="rId8"/>
    <p:sldId id="277" r:id="rId9"/>
    <p:sldId id="280" r:id="rId10"/>
    <p:sldId id="283" r:id="rId11"/>
    <p:sldId id="286" r:id="rId12"/>
    <p:sldId id="289" r:id="rId13"/>
    <p:sldId id="292" r:id="rId14"/>
    <p:sldId id="295" r:id="rId15"/>
    <p:sldId id="298" r:id="rId16"/>
    <p:sldId id="301" r:id="rId17"/>
    <p:sldId id="304" r:id="rId18"/>
    <p:sldId id="307" r:id="rId19"/>
    <p:sldId id="310" r:id="rId20"/>
    <p:sldId id="313" r:id="rId21"/>
    <p:sldId id="316" r:id="rId22"/>
    <p:sldId id="319" r:id="rId23"/>
    <p:sldId id="322" r:id="rId24"/>
    <p:sldId id="325" r:id="rId25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tags" Target="tags/tag1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3" Type="http://schemas.openxmlformats.org/officeDocument/2006/relationships/slide" Target="slides/slide1.xml" /><Relationship Id="rId30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E50D9D-36CB-433D-9450-EAA5C11B0C4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40835F-38D3-4E7A-BFE9-7FDA61CFCE2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1E34BC-D2C4-4206-9900-DA8E97A7756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4603515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5572787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357700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4349813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549469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3795221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5965335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2523359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E83AF3-0F2E-4470-9C05-050800E2BE4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8081107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44608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358408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dgm">
  <p:cSld name="Tytuł i diagram lub schemat organizacyjn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obiektu SmartArt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pl-PL" noProof="0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BD6F6-0B50-4203-8AC0-3509049C5D9A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176849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5E23DC-0734-4812-B8BA-EE4981EA919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DDBD821-E017-4522-8EB0-DC8A144F163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B0447DD6-9D2D-4938-B1F0-6455FBEF4F8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D747F9F-D5B0-43BC-B961-CE039A76300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9627246-9C6E-450B-A9CE-57AF27E7581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CDEDA3F-F05F-4457-99E2-BAD739F3A50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21A259E-5211-47B1-8AEF-05852179DD9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slideLayout" Target="../slideLayouts/slideLayout23.xml" /><Relationship Id="rId13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506E57-1672-4E72-8602-2BA1C46E220A}" type="datetimeFigureOut">
              <a:rPr lang="pl-PL" smtClean="0"/>
              <a:t>29.10.2021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E34125-9A65-496E-A68E-D6D5F154A4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990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transition/>
  <p:timing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8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9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0.emf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1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3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4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.emf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3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4.emf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5.emf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6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7.emf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805664" cy="562074"/>
          </a:xfrm>
          <a:solidFill>
            <a:srgbClr val="00B050"/>
          </a:solidFill>
        </p:spPr>
        <p:txBody>
          <a:bodyPr>
            <a:noAutofit/>
          </a:bodyPr>
          <a:lstStyle/>
          <a:p>
            <a:pPr lvl="0" algn="ctr"/>
            <a:r>
              <a:rPr lang="pl-PL" sz="3200" b="1">
                <a:latin typeface="+mn-lt"/>
              </a:rPr>
              <a:t>Przykład struktury pionów scalonych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7"/>
            <a:ext cx="8352928" cy="57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5127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400" b="1">
                <a:latin typeface="+mn-lt"/>
              </a:rPr>
              <a:t>Przykład struktury macierzowej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6712"/>
            <a:ext cx="814724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3036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400" b="1">
                <a:latin typeface="+mn-lt"/>
              </a:rPr>
              <a:t>Przykład struktury macierzowej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980728"/>
            <a:ext cx="8264525" cy="573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297386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720080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800" b="1">
                <a:latin typeface="+mn-lt"/>
              </a:rPr>
              <a:t>Zalety i wady struktury macierzowej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69951"/>
              </p:ext>
            </p:extLst>
          </p:nvPr>
        </p:nvGraphicFramePr>
        <p:xfrm>
          <a:off x="323528" y="908721"/>
          <a:ext cx="8568952" cy="576948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08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519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Zalety</a:t>
                      </a:r>
                      <a:endParaRPr lang="pl-PL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0621" marR="40621" marT="0" marB="0"/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Wady </a:t>
                      </a:r>
                      <a:endParaRPr lang="pl-PL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0621" marR="4062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121">
                <a:tc>
                  <a:txBody>
                    <a:bodyPr vert="horz" wrap="square"/>
                    <a:lstStyle/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zapewnienie organizacji dużego stopnia otwartości i elastyczności w dostosowywaniu się do zmiennych warunków rynkowych,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pobudzenie do współpracy zespołowej, interdyscyplinarnej, 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zwiększenie odpowiedzialności za przygotowanie i wytwarzanie poszczególnych (grup) produktów,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rozwijanie umiejętności pracowników,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 umożliwienie pełnego wykorzystania zasobów ludzkich,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większe zaangażowanie i umotywowanie poprzez stawianie dużych wymagań i  wyzwań kierownikom i wykonawcom, oraz zwiększenie ich roli w podejmowaniu decyzji,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4508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usprawnienie przepływu informacji,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odciążenie naczelnego kierownictwa od problemów bieżących i jego skoncentrowania się na strategicznych celach firmy,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możliwość lokowania doradców w odpowiednich obszarach problemowych oraz lepsze ich wykorzystanie w firmie,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możliwość kompleksowego skupiania się na szczegółowym problemie,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umożliwia decentralizację.</a:t>
                      </a:r>
                      <a:endParaRPr lang="pl-PL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0621" marR="40621" marT="0" marB="0"/>
                </a:tc>
                <a:tc>
                  <a:txBody>
                    <a:bodyPr vert="horz" wrap="square"/>
                    <a:lstStyle/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możliwość wystąpienie konfliktów kompetencyjnych, ze względu na krzyżowanie się powiązań funkcjonalnych z przedmiotowymi oraz nieprzestrzeganie zasady jedności rozkazodawstwa,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stymulowanie walki o władzę, a nawet ryzyko powołania anarchii w organizacji,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możliwość dominacji konsultacji i dyskusji nad działaniem,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konieczność ścisłego i jednoznacznego określenia kompetencji kierowników,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wymaganie od pracowników dużych umiejętności interdyscyplinarnych oraz stawienie kierownikom i wykonawcom stosunkowo wysokich wymagań intelektualnych, 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ryzyko dublowania wysiłków przy realizacji poszczególnych zadań,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trudności adaptacyjne przy przesuwaniu wykonawców do realizacji nowych zadań,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niepewność i zagrożenie towarzyszące kierownikowi i uczestnikom zespołu w chwili zakończenia przedsięwzięcia,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brak jasności pracownika co do jego podległości służbowej,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dłuższy czas podejmowania decyzji – decyzja jest podejmowana przez grupę,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400">
                          <a:solidFill>
                            <a:schemeClr val="tx1"/>
                          </a:solidFill>
                          <a:effectLst/>
                        </a:rPr>
                        <a:t>wysokie koszty wdrażania.</a:t>
                      </a:r>
                    </a:p>
                  </a:txBody>
                  <a:tcPr marL="40621" marR="4062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081288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64807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Struktury mechanistyczne i organiczne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33839"/>
              </p:ext>
            </p:extLst>
          </p:nvPr>
        </p:nvGraphicFramePr>
        <p:xfrm>
          <a:off x="467545" y="980728"/>
          <a:ext cx="8424934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Elementy charakterystyki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Struktury mechanistyczne</a:t>
                      </a:r>
                    </a:p>
                    <a:p>
                      <a:pPr algn="ctr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(stabilne, biurokratyczne)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Struktury organiczne</a:t>
                      </a:r>
                      <a:r>
                        <a:rPr lang="pl-PL" sz="2400" baseline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pl-PL" sz="2400" baseline="0">
                          <a:solidFill>
                            <a:schemeClr val="tx1"/>
                          </a:solidFill>
                        </a:rPr>
                        <a:t>(elastyczne, adaptatywne)</a:t>
                      </a:r>
                      <a:endParaRPr lang="pl-PL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400" b="1">
                          <a:solidFill>
                            <a:schemeClr val="tx1"/>
                          </a:solidFill>
                        </a:rPr>
                        <a:t>Cele i funkcje</a:t>
                      </a:r>
                      <a:r>
                        <a:rPr lang="pl-PL" sz="2400" b="1" baseline="0">
                          <a:solidFill>
                            <a:schemeClr val="tx1"/>
                          </a:solidFill>
                        </a:rPr>
                        <a:t> systemu wytwórczego</a:t>
                      </a:r>
                      <a:endParaRPr lang="pl-PL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względnie stały system celów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szczegółowo</a:t>
                      </a:r>
                      <a:r>
                        <a:rPr lang="pl-PL" sz="2400" baseline="0">
                          <a:solidFill>
                            <a:schemeClr val="tx1"/>
                          </a:solidFill>
                        </a:rPr>
                        <a:t> określone  funkcje wszystkich stanowisk i komórek organizacyjnych</a:t>
                      </a:r>
                      <a:endParaRPr lang="pl-PL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stale modyfikowane cele zgodnie ze strategią  rozwoju uwzględniającą</a:t>
                      </a:r>
                      <a:r>
                        <a:rPr lang="pl-PL" sz="2400" baseline="0">
                          <a:solidFill>
                            <a:schemeClr val="tx1"/>
                          </a:solidFill>
                        </a:rPr>
                        <a:t> zmiany w otoczeniu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400" baseline="0">
                          <a:solidFill>
                            <a:schemeClr val="tx1"/>
                          </a:solidFill>
                        </a:rPr>
                        <a:t>ogólnie określone funkcje  stanowisk i komórek</a:t>
                      </a:r>
                      <a:endParaRPr lang="pl-PL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400" b="1">
                          <a:solidFill>
                            <a:schemeClr val="tx1"/>
                          </a:solidFill>
                        </a:rPr>
                        <a:t>Stanowiska organizacyjne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- wąska specjalizacja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- szeroka specjalizacja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38430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64807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Struktury mechanistyczne i organiczne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302185"/>
              </p:ext>
            </p:extLst>
          </p:nvPr>
        </p:nvGraphicFramePr>
        <p:xfrm>
          <a:off x="395536" y="980728"/>
          <a:ext cx="8352928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Elementy charakterystyki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mechanistyczne</a:t>
                      </a:r>
                    </a:p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(stabilne, biurokratyczne)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organiczne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(elastyczne, adaptatywne)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Jednostki organizacyjne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trwałe jednostki organizacyjne, o stabilnym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składzie  osobowym i wyposażeniu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zmienna organizacja  wewnętrzna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 jednostek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powoływanie nowych zespołów w miarę potrzeb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Zależności hierarchiczne 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wyraźnie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określone podporządkowanie hierarchiczne stanowisk i jednostek organizacyjnych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ścisłe przestrzegana zasada jedności rozkazodawstwa 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wielorakość podporządkowań  hierarchicznych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stanowisk i jednostek organizacyjnych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072390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64807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Struktury mechanistyczne i organiczne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34905"/>
              </p:ext>
            </p:extLst>
          </p:nvPr>
        </p:nvGraphicFramePr>
        <p:xfrm>
          <a:off x="395536" y="980728"/>
          <a:ext cx="835292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Elementy charakterystyki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mechanistyczne</a:t>
                      </a:r>
                    </a:p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(stabilne, biurokratyczne)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organiczne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(elastyczne, adaptatywne)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Zależności funkcjonalne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system  informacyjny obsługujący głównie kierownictwo  naczelne organizacji,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ograniczone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znaczenie zależności funkcjonalnych,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decyzje wypracowane przez wyspecjalizowane komórki i stałe komisje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wielokierunkowy przepływ informacji,</a:t>
                      </a:r>
                    </a:p>
                    <a:p>
                      <a:pPr marL="285750" marR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często powoływane doraźne komisje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decydujące znaczenie zależności funkcjonalnych (operacyjnych)  dla  sposobu  zorganizowania  przedsiębiorstwa (</a:t>
                      </a:r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rys. struktury procesowej)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263302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363272" cy="732696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pl-PL" b="1">
                <a:latin typeface="+mn-lt"/>
              </a:rPr>
              <a:t>Struktura procesowa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112" y="1196752"/>
            <a:ext cx="799288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22161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260649"/>
            <a:ext cx="7886700" cy="720080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pl-PL" b="1">
                <a:latin typeface="+mn-lt"/>
              </a:rPr>
              <a:t>Przykład struktury procesowej firmy COMP SA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158051"/>
            <a:ext cx="7488832" cy="488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911194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188640"/>
            <a:ext cx="7886700" cy="648073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Struktury mechanistyczne i organiczne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340154"/>
              </p:ext>
            </p:extLst>
          </p:nvPr>
        </p:nvGraphicFramePr>
        <p:xfrm>
          <a:off x="179512" y="980728"/>
          <a:ext cx="8712968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Elementy charakterystyki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mechanistyczne</a:t>
                      </a:r>
                    </a:p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(stabilne, biurokratyczne)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Struktury organiczne</a:t>
                      </a: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(elastyczne, adaptatywne)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Rozmieszczenie  uprawnień decyzyjnych  i podział zakresu odpowiedzialności 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centralizacja uprawnień decyzyjnych,</a:t>
                      </a:r>
                    </a:p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ich zakres ściśle związany z miejscem stanowisk w strukturze hierarchicznej,</a:t>
                      </a:r>
                    </a:p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 baseline="0">
                          <a:solidFill>
                            <a:schemeClr val="tx1"/>
                          </a:solidFill>
                        </a:rPr>
                        <a:t>indywidualna odpowiedzialność za błędy własne i podległych pracowników</a:t>
                      </a:r>
                      <a:endParaRPr lang="pl-PL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decentralizacja uprawnień decyzyjnych</a:t>
                      </a:r>
                    </a:p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ich zakres związany z aktualnie wykonywaniem  zadaniem i kwalifikacjami pracownika,</a:t>
                      </a:r>
                    </a:p>
                    <a:p>
                      <a:pPr marL="285750" indent="-285750" algn="l">
                        <a:buFont typeface="Calibri" panose="020f0502020204030204" pitchFamily="34" charset="0"/>
                        <a:buChar char="‒"/>
                      </a:pPr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odpowiedzialność całych zespołów za realizowane zadania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pl-PL" sz="2000" b="1">
                          <a:solidFill>
                            <a:schemeClr val="tx1"/>
                          </a:solidFill>
                        </a:rPr>
                        <a:t>Formalizacja budowy  systemu wytwórczego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- Wysoki stopień formalizacji 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pl-PL" sz="2000">
                          <a:solidFill>
                            <a:schemeClr val="tx1"/>
                          </a:solidFill>
                        </a:rPr>
                        <a:t>- Niski stopień sformalizowania struktury organizacyjnej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239679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147248" cy="588680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Struktura sieciowa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84929"/>
            <a:ext cx="8291264" cy="558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91024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931224" cy="444664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400" b="1">
                <a:latin typeface="+mn-lt"/>
              </a:rPr>
              <a:t>Zalety i wady struktury pionów scalonych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86358"/>
              </p:ext>
            </p:extLst>
          </p:nvPr>
        </p:nvGraphicFramePr>
        <p:xfrm>
          <a:off x="539552" y="908720"/>
          <a:ext cx="7848872" cy="554840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13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800" b="1">
                          <a:solidFill>
                            <a:schemeClr val="tx1"/>
                          </a:solidFill>
                          <a:effectLst/>
                        </a:rPr>
                        <a:t>Zalety</a:t>
                      </a:r>
                      <a:endParaRPr lang="pl-PL" sz="1800" b="1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800" b="1">
                          <a:solidFill>
                            <a:schemeClr val="tx1"/>
                          </a:solidFill>
                          <a:effectLst/>
                        </a:rPr>
                        <a:t>Wady</a:t>
                      </a:r>
                    </a:p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endParaRPr lang="pl-PL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766"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stawia na fachowość i autonomię dyrektorów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odciąża naczelnego dyrektora od zarządzania operacyjnego, które odbywa się wewnątrz pionów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zmusza dyrekcję do pracy zespołowej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prowadzi do wzrostu autorytetu kierowników fachowców i demokratyzacji zarządzania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71755" marR="71755"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l-PL" sz="1800" b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marL="71755" marR="71755"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wysoki stopień centralizacji uprawnień decyzyjnych, </a:t>
                      </a:r>
                    </a:p>
                    <a:p>
                      <a:pPr marL="71755" marR="71755"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mała elastyczność działania, </a:t>
                      </a:r>
                    </a:p>
                    <a:p>
                      <a:pPr marL="71755" marR="71755"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podatność na biurokratyzm,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tendencja do autonomizacji poszczególnych pionów,</a:t>
                      </a: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walka o uprzywilejowaną pozycję i podporządkowanie sobie innych pionów,</a:t>
                      </a:r>
                    </a:p>
                    <a:p>
                      <a:pPr marL="45720" marR="71755">
                        <a:spcAft>
                          <a:spcPct val="0"/>
                        </a:spcAft>
                      </a:pPr>
                      <a:r>
                        <a:rPr lang="pl-PL" sz="1800" b="0">
                          <a:solidFill>
                            <a:schemeClr val="tx1"/>
                          </a:solidFill>
                          <a:effectLst/>
                        </a:rPr>
                        <a:t>- konflikty między pionami, prowadzące do zatrzymywania informacji i opóźniania decyzji prowadzi tu często do utraty efektu synergii.</a:t>
                      </a:r>
                      <a:endParaRPr lang="pl-PL" sz="1800" b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21871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6417" y="188640"/>
            <a:ext cx="8229600" cy="346050"/>
          </a:xfrm>
          <a:solidFill>
            <a:srgbClr val="00B050"/>
          </a:solidFill>
        </p:spPr>
        <p:txBody>
          <a:bodyPr>
            <a:noAutofit/>
          </a:bodyPr>
          <a:lstStyle/>
          <a:p>
            <a:pPr algn="ctr"/>
            <a:r>
              <a:rPr lang="pl-PL" sz="2800" b="1">
                <a:latin typeface="+mn-lt"/>
              </a:rPr>
              <a:t>Przykład struktury sieciowej firmy Ericsson</a:t>
            </a:r>
            <a:endParaRPr lang="pl-PL" sz="2800">
              <a:latin typeface="+mn-lt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620688"/>
            <a:ext cx="842493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922971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96944" cy="576064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000" b="1">
                <a:latin typeface="+mn-lt"/>
              </a:rPr>
              <a:t>Zalety i wady struktury sieciowej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27688"/>
              </p:ext>
            </p:extLst>
          </p:nvPr>
        </p:nvGraphicFramePr>
        <p:xfrm>
          <a:off x="251520" y="811999"/>
          <a:ext cx="8496944" cy="5766487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20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007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Zalety</a:t>
                      </a:r>
                      <a:endParaRPr lang="pl-PL" sz="16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Wady </a:t>
                      </a:r>
                      <a:endParaRPr lang="pl-PL" sz="16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3472">
                <a:tc>
                  <a:txBody>
                    <a:bodyPr vert="horz" wrap="square"/>
                    <a:lstStyle/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koncentracja na realizacji podstawowych celów działalności gospodarczej,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wysoki stopień zdolności dostosowywania się organizacji do zmieniających się warunków otoczenia: duża elastyczność i maksymalne wykorzystywanie szans,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znaczna otwartość na zmiany i innowacje,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tworzenie znacznego potencjału społecznego,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mała formalizacja,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każda organizacja wchodząca w skład organizacji sieciowej wykonuje to w czym jest najlepsza - organizacja sieciowa jest organizacją najlepszą – optymalizacja łańcucha wartości dzięki integracji kompetencji kluczowych,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między firmami rozwija się więź zaufania,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skrócenie przepływu informacji,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wykorzystanie możliwości radykalnego obniżenia kosztów, dzięki strukturalnym i proceduralnym uproszczeniom osiąga się maksimum gospodarności</a:t>
                      </a: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pl-PL" sz="16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mała trwałość organizacji,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możliwość „rozmycia” jej wizerunku u dotychczasowych klientów,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duża autonomia poszczególnych jednostek, 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trudności w identyfikacji współpracowników,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nie zintegrowany zespół pracowników, brak klimatu organizacyjnego, ducha zespołu,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zanik zawodowego życia zbiorowości pracowniczych,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konieczność dużej koordynacji w zakresie pracy na odległość,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konieczność dużej świadomości i wysokich kompetencji,</a:t>
                      </a:r>
                    </a:p>
                    <a:p>
                      <a:pPr marL="342900" marR="111125" lvl="0" indent="-342900" algn="just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problemy we współdziałaniu, a nawet możliwość nadużycia władzy i wywołania samowoli partnerów,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1">
                          <a:solidFill>
                            <a:schemeClr val="tx1"/>
                          </a:solidFill>
                          <a:effectLst/>
                        </a:rPr>
                        <a:t>konieczność dostępu do wysokiej technologii informatycznej (wideoseminaria, wideokonferencje, telekonferencje</a:t>
                      </a: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),</a:t>
                      </a:r>
                    </a:p>
                    <a:p>
                      <a:pPr marL="342900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>
                          <a:solidFill>
                            <a:schemeClr val="tx1"/>
                          </a:solidFill>
                          <a:effectLst/>
                        </a:rPr>
                        <a:t>trudności w planowaniu, monitorowaniu i rozliczaniu wyników (zysków i kosztów) działalności.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369032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3528" y="116631"/>
            <a:ext cx="8424936" cy="7200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pl-PL" b="1">
                <a:latin typeface="+mn-lt"/>
              </a:rPr>
              <a:t>Determinanty budowy struktury organizacyjnej </a:t>
            </a:r>
            <a:br>
              <a:rPr lang="pl-PL" b="1">
                <a:latin typeface="+mn-lt"/>
              </a:rPr>
            </a:br>
            <a:r>
              <a:rPr lang="pl-PL" sz="2200" b="1">
                <a:latin typeface="+mn-lt"/>
              </a:rPr>
              <a:t>[A. Kozina, A. Nalepka, 2007, s. 77]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80729"/>
            <a:ext cx="8119814" cy="57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3865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/>
              <a:t>Zmiany w strukturach organizacyjnych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50" y="1196752"/>
            <a:ext cx="7886700" cy="4980211"/>
          </a:xfrm>
        </p:spPr>
        <p:txBody>
          <a:bodyPr>
            <a:normAutofit/>
          </a:bodyPr>
          <a:lstStyle/>
          <a:p>
            <a:r>
              <a:rPr lang="pl-PL" sz="2400" b="1"/>
              <a:t>W nowoczesnych organizacjach</a:t>
            </a:r>
            <a:r>
              <a:rPr lang="pl-PL" sz="2400"/>
              <a:t> formuła specjalizacji, standaryzacji i centralizacji zostaje poszerzona o kontekst różnorodności, elastyczności i twórczości w działaniu. </a:t>
            </a:r>
          </a:p>
          <a:p>
            <a:r>
              <a:rPr lang="pl-PL" sz="2400"/>
              <a:t>Obserwując światowe tendencje rozwojowe struktur organizacyjnych można zauważyć, że </a:t>
            </a:r>
            <a:r>
              <a:rPr lang="pl-PL" sz="2400" b="1"/>
              <a:t>ewoluują one w kierunku organicznego modelu organizacji,</a:t>
            </a:r>
            <a:r>
              <a:rPr lang="pl-PL" sz="2400"/>
              <a:t> który oparty jest na elastycznych relacjach, lepiej odpowiadających wszechstronnie wykształconym pracownikom i wymagających efektywnych systemów informacji i komunikacji.</a:t>
            </a:r>
          </a:p>
          <a:p>
            <a:pPr marL="0" indent="0">
              <a:buNone/>
            </a:pP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3282834882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219256" cy="660688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b="1">
                <a:latin typeface="+mn-lt"/>
              </a:rPr>
              <a:t>Struktura dywizjonalna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88" y="980728"/>
            <a:ext cx="8131468" cy="500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107608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994299"/>
            <a:ext cx="8424936" cy="5616624"/>
          </a:xfrm>
          <a:prstGeom prst="rect">
            <a:avLst/>
          </a:prstGeom>
        </p:spPr>
      </p:pic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359532" y="130629"/>
            <a:ext cx="8388932" cy="706084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pl-PL" b="1">
                <a:latin typeface="+mn-lt"/>
              </a:rPr>
              <a:t>Struktura dywizjonalna przedsiębiorstwa Nestle</a:t>
            </a:r>
          </a:p>
        </p:txBody>
      </p:sp>
    </p:spTree>
    <p:extLst>
      <p:ext uri="{BB962C8B-B14F-4D97-AF65-F5344CB8AC3E}">
        <p14:creationId xmlns:p14="http://schemas.microsoft.com/office/powerpoint/2010/main" val="1493252859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5536" y="836712"/>
            <a:ext cx="8352928" cy="576064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</p:pic>
      <p:sp>
        <p:nvSpPr>
          <p:cNvPr id="3" name="Tytuł 5"/>
          <p:cNvSpPr>
            <a:spLocks noGrp="1"/>
          </p:cNvSpPr>
          <p:nvPr>
            <p:ph type="title"/>
          </p:nvPr>
        </p:nvSpPr>
        <p:spPr>
          <a:xfrm>
            <a:off x="359532" y="130629"/>
            <a:ext cx="8388932" cy="634075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3200" b="1">
                <a:latin typeface="+mn-lt"/>
              </a:rPr>
              <a:t>Przykład struktury dywizjonalnej </a:t>
            </a: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528" y="260648"/>
            <a:ext cx="8496944" cy="633670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11293055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pl-PL" sz="2800" b="1">
                <a:latin typeface="+mn-lt"/>
              </a:rPr>
              <a:t>Przykład struktury hybrydowej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268760"/>
            <a:ext cx="8219256" cy="518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631401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147248" cy="444664"/>
          </a:xfrm>
          <a:solidFill>
            <a:srgbClr val="00B050"/>
          </a:solidFill>
        </p:spPr>
        <p:txBody>
          <a:bodyPr>
            <a:noAutofit/>
          </a:bodyPr>
          <a:lstStyle/>
          <a:p>
            <a:pPr algn="ctr"/>
            <a:r>
              <a:rPr lang="pl-PL" sz="2800" b="1">
                <a:latin typeface="+mn-lt"/>
              </a:rPr>
              <a:t>Zalety i wady struktury dywizjonalnej</a:t>
            </a:r>
            <a:endParaRPr lang="pl-PL" sz="2800" b="1">
              <a:latin typeface="+mn-lt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73923"/>
              </p:ext>
            </p:extLst>
          </p:nvPr>
        </p:nvGraphicFramePr>
        <p:xfrm>
          <a:off x="457201" y="620688"/>
          <a:ext cx="8147248" cy="589635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5066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600" b="1">
                          <a:solidFill>
                            <a:schemeClr val="tx1"/>
                          </a:solidFill>
                          <a:effectLst/>
                        </a:rPr>
                        <a:t>Zalety</a:t>
                      </a:r>
                      <a:endParaRPr lang="pl-PL" sz="1600" b="1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  <a:tabLst>
                          <a:tab pos="4000500"/>
                        </a:tabLst>
                      </a:pPr>
                      <a:r>
                        <a:rPr lang="pl-PL" sz="1600" b="1">
                          <a:solidFill>
                            <a:schemeClr val="tx1"/>
                          </a:solidFill>
                          <a:effectLst/>
                        </a:rPr>
                        <a:t>Wady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378">
                <a:tc>
                  <a:txBody>
                    <a:bodyPr vert="horz" wrap="square"/>
                    <a:lstStyle/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dostosowanie do szybkich zmian w organizacji i jej otoczeniu  rynkowym – większa elastyczność  i  adaptacja do zmian kierunków działania,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specjalizacja przedmiotowa – możliwość skupienia się na realizacji zadań związanych z wytwarzaniem poszczególnych produktów,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możliwość równoległej realizacji wielu różnorodnych zadań,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precyzyjnie i jednoznacznie określone granice zadań i odpowiedzialności, poszczególnych jednostek organizacyjnych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większe zaangażowanie kierownictwa w działalność wytwórczą i procesy innowacyjne, 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większa trafność i szybkość decyzji, wynikająca decentralizacji decyzji, 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lepsze dostosowanie ilości i asortymentu produkcji do potrzeb rynku,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odciążenie kierownictwa naczelnego od bieżących problemów, 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890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uproszczenie systemów koordynacji -   pod jednym kierownictwem są zgrupowane wszystkie działania, umiejętności, specjalistyczna wiedza (dotyczące produktu/ usługi).     </a:t>
                      </a:r>
                      <a:endParaRPr lang="pl-PL" sz="1600" b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tc>
                  <a:txBody>
                    <a:bodyPr vert="horz" wrap="square"/>
                    <a:lstStyle/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trudność koordynowania zadań realizowanych przez poszczególne dywizje,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możliwość wystąpienia konfliktów pomiędzy poszczególnymi dywizjami, a także pomiędzy nimi a centralą, zwłaszcza przy podziale zasobów,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możliwość wzrostu kosztów administracyjnych, związana z rozszerzeniem aparatu zarządzania oraz dublowaniem realizacji funkcji obsługiwanych w poszczególnych segmentach przedmiotowych,</a:t>
                      </a:r>
                    </a:p>
                    <a:p>
                      <a:pPr marL="342900" marR="71755" lvl="0" indent="-342900">
                        <a:spcAft>
                          <a:spcPct val="0"/>
                        </a:spcAft>
                        <a:buFont typeface="Symbol"/>
                        <a:buChar char="-"/>
                        <a:tabLst>
                          <a:tab pos="135255"/>
                        </a:tabLs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tendencje do koncentracji na zadaniach doraźnych, przy zaniedbywaniu długofalowych priorytetów firmy.</a:t>
                      </a:r>
                    </a:p>
                    <a:p>
                      <a:pPr marL="71755" marR="71755">
                        <a:spcAft>
                          <a:spcPct val="0"/>
                        </a:spcAft>
                      </a:pPr>
                      <a:r>
                        <a:rPr lang="pl-PL" sz="16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l-PL" sz="1600" b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618684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147248" cy="876712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pl-PL" b="1">
                <a:latin typeface="+mn-lt"/>
              </a:rPr>
              <a:t>Struktura macierzowa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56792"/>
            <a:ext cx="8147248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8245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5.0.12"/>
  <p:tag name="AS_OS" val="Microsoft Windows NT 10.0.17763.0"/>
  <p:tag name="AS_RELEASE_DATE" val="2022.02.14"/>
  <p:tag name="AS_TITLE" val="Aspose.Slides for .NET5"/>
  <p:tag name="AS_VERSION" val="22.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Calibri Light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24</Paragraphs>
  <Slides>23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29">
      <vt:lpstr>Arial</vt:lpstr>
      <vt:lpstr>Calibri</vt:lpstr>
      <vt:lpstr>Calibri Light</vt:lpstr>
      <vt:lpstr>Times New Roman</vt:lpstr>
      <vt:lpstr>Symbol</vt:lpstr>
      <vt:lpstr>Office Theme</vt:lpstr>
      <vt:lpstr>Przykład struktury pionów scalonych</vt:lpstr>
      <vt:lpstr>Zalety i wady struktury pionów scalonych</vt:lpstr>
      <vt:lpstr>Struktura dywizjonalna</vt:lpstr>
      <vt:lpstr>Struktura dywizjonalna przedsiębiorstwa Nestle</vt:lpstr>
      <vt:lpstr>Przykład struktury dywizjonalnej </vt:lpstr>
      <vt:lpstr>PowerPoint Presentation</vt:lpstr>
      <vt:lpstr>Przykład struktury hybrydowej</vt:lpstr>
      <vt:lpstr>Zalety i wady struktury dywizjonalnej</vt:lpstr>
      <vt:lpstr>Struktura macierzowa</vt:lpstr>
      <vt:lpstr>Przykład struktury macierzowej</vt:lpstr>
      <vt:lpstr>Przykład struktury macierzowej</vt:lpstr>
      <vt:lpstr>Zalety i wady struktury macierzowej</vt:lpstr>
      <vt:lpstr>Struktury mechanistyczne i organiczne</vt:lpstr>
      <vt:lpstr>Struktury mechanistyczne i organiczne</vt:lpstr>
      <vt:lpstr>Struktury mechanistyczne i organiczne</vt:lpstr>
      <vt:lpstr>Struktura procesowa</vt:lpstr>
      <vt:lpstr>Przykład struktury procesowej firmy COMP SA</vt:lpstr>
      <vt:lpstr>Struktury mechanistyczne i organiczne</vt:lpstr>
      <vt:lpstr>Struktura sieciowa</vt:lpstr>
      <vt:lpstr>Przykład struktury sieciowej firmy Ericsson</vt:lpstr>
      <vt:lpstr>Zalety i wady struktury sieciowej</vt:lpstr>
      <vt:lpstr>Determinanty budowy struktury organizacyjnej [A. Kozina, A. Nalepka, 2007, s. 77]</vt:lpstr>
      <vt:lpstr>Zmiany w strukturach organizacyjnych</vt:lpstr>
    </vt:vector>
  </TitlesOfParts>
  <LinksUpToDate>0</LinksUpToDate>
  <SharedDoc>0</SharedDoc>
  <HyperlinksChanged>0</HyperlinksChanged>
  <Application>Aspose.Slides for .NET</Application>
  <AppVersion>22.0200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2022-02-22T21:08:51.511</cp:lastPrinted>
  <dcterms:created xsi:type="dcterms:W3CDTF">2022-02-22T21:08:51Z</dcterms:created>
  <dcterms:modified xsi:type="dcterms:W3CDTF">2022-02-22T21:08:51Z</dcterms:modified>
</cp:coreProperties>
</file>